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69" r:id="rId7"/>
    <p:sldId id="260" r:id="rId8"/>
    <p:sldId id="270" r:id="rId9"/>
    <p:sldId id="261" r:id="rId10"/>
    <p:sldId id="267" r:id="rId11"/>
    <p:sldId id="268" r:id="rId12"/>
    <p:sldId id="263" r:id="rId13"/>
    <p:sldId id="265" r:id="rId14"/>
    <p:sldId id="266" r:id="rId15"/>
    <p:sldId id="271" r:id="rId16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Poppins Bold" panose="020B0604020202020204" charset="0"/>
      <p:regular r:id="rId22"/>
    </p:embeddedFont>
    <p:embeddedFont>
      <p:font typeface="Poppins Ultra-Bold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3880"/>
    <a:srgbClr val="9900CC"/>
    <a:srgbClr val="4623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0578" autoAdjust="0"/>
  </p:normalViewPr>
  <p:slideViewPr>
    <p:cSldViewPr>
      <p:cViewPr>
        <p:scale>
          <a:sx n="33" d="100"/>
          <a:sy n="33" d="100"/>
        </p:scale>
        <p:origin x="2934" y="13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22.05.2024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Holding screen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AJ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365570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DH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DH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11070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AJ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AJ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756481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AJ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AJ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828955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AJ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601271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AJ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s.thompson@dcbank.org.uk" TargetMode="External"/><Relationship Id="rId4" Type="http://schemas.openxmlformats.org/officeDocument/2006/relationships/hyperlink" Target="mailto:f.fitzgerald@dcbank.org.uk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www.dcbank.org.uk/2024/04/derbyshire-community-bank-are-on-tiktok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zurl.co/nWb9" TargetMode="External"/><Relationship Id="rId5" Type="http://schemas.openxmlformats.org/officeDocument/2006/relationships/hyperlink" Target="https://zurl.co/kb4V" TargetMode="External"/><Relationship Id="rId4" Type="http://schemas.openxmlformats.org/officeDocument/2006/relationships/hyperlink" Target="https://www.cuinsight.com/hey-credit-union-marketers-its-time-to-talk-tikto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tiktok.com/@dcbank_c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2954000" y="36957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6912332" y="3638138"/>
            <a:ext cx="8305800" cy="16015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481"/>
              </a:lnSpc>
            </a:pPr>
            <a:r>
              <a:rPr lang="en-US" sz="13800" dirty="0" smtClean="0">
                <a:solidFill>
                  <a:srgbClr val="763880"/>
                </a:solidFill>
                <a:latin typeface="Poppins Bold"/>
              </a:rPr>
              <a:t>TikTok </a:t>
            </a:r>
            <a:endParaRPr lang="en-US" sz="13800" dirty="0">
              <a:solidFill>
                <a:srgbClr val="763880"/>
              </a:solidFill>
              <a:latin typeface="Poppi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444547" y="5317585"/>
            <a:ext cx="7241370" cy="413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7"/>
              </a:lnSpc>
            </a:pPr>
            <a:r>
              <a:rPr lang="en-US" sz="2419" dirty="0" smtClean="0">
                <a:solidFill>
                  <a:srgbClr val="763880"/>
                </a:solidFill>
                <a:latin typeface="Poppins Ultra-Bold"/>
              </a:rPr>
              <a:t>Finn Fitzgerald </a:t>
            </a:r>
            <a:r>
              <a:rPr lang="en-US" sz="2419" dirty="0">
                <a:solidFill>
                  <a:srgbClr val="763880"/>
                </a:solidFill>
                <a:latin typeface="Poppins Ultra-Bold"/>
              </a:rPr>
              <a:t>I </a:t>
            </a:r>
            <a:r>
              <a:rPr lang="en-US" sz="2419" dirty="0" smtClean="0">
                <a:solidFill>
                  <a:srgbClr val="763880"/>
                </a:solidFill>
                <a:latin typeface="Poppins Ultra-Bold"/>
              </a:rPr>
              <a:t>Savannah Thompson</a:t>
            </a:r>
            <a:endParaRPr lang="en-US" sz="2419" dirty="0">
              <a:solidFill>
                <a:srgbClr val="763880"/>
              </a:solidFill>
              <a:latin typeface="Poppins Ultra-Bold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962" y="5799474"/>
            <a:ext cx="5355771" cy="1300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32" y="2146606"/>
            <a:ext cx="5867400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6577418" y="1779838"/>
            <a:ext cx="5133164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>
                <a:solidFill>
                  <a:srgbClr val="FCFCFC"/>
                </a:solidFill>
                <a:latin typeface="Poppins Ultra-Bold"/>
              </a:rPr>
              <a:t>Today's Aim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581400" y="1250830"/>
            <a:ext cx="10555916" cy="1872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40"/>
              </a:lnSpc>
            </a:pPr>
            <a:r>
              <a:rPr lang="en-US" sz="12200" dirty="0">
                <a:solidFill>
                  <a:srgbClr val="763880"/>
                </a:solidFill>
                <a:latin typeface="Poppins Ultra-Bold"/>
              </a:rPr>
              <a:t>Conclusion</a:t>
            </a:r>
          </a:p>
        </p:txBody>
      </p:sp>
      <p:grpSp>
        <p:nvGrpSpPr>
          <p:cNvPr id="13" name="Group 13"/>
          <p:cNvGrpSpPr/>
          <p:nvPr/>
        </p:nvGrpSpPr>
        <p:grpSpPr>
          <a:xfrm rot="-5400000">
            <a:off x="8677403" y="-1383097"/>
            <a:ext cx="363910" cy="9575114"/>
            <a:chOff x="0" y="0"/>
            <a:chExt cx="95845" cy="2521841"/>
          </a:xfrm>
          <a:solidFill>
            <a:srgbClr val="763880"/>
          </a:solidFill>
        </p:grpSpPr>
        <p:sp>
          <p:nvSpPr>
            <p:cNvPr id="14" name="Freeform 14"/>
            <p:cNvSpPr/>
            <p:nvPr/>
          </p:nvSpPr>
          <p:spPr>
            <a:xfrm>
              <a:off x="0" y="0"/>
              <a:ext cx="95845" cy="2521841"/>
            </a:xfrm>
            <a:custGeom>
              <a:avLst/>
              <a:gdLst/>
              <a:ahLst/>
              <a:cxnLst/>
              <a:rect l="l" t="t" r="r" b="b"/>
              <a:pathLst>
                <a:path w="95845" h="2521841">
                  <a:moveTo>
                    <a:pt x="47922" y="0"/>
                  </a:moveTo>
                  <a:lnTo>
                    <a:pt x="47922" y="0"/>
                  </a:lnTo>
                  <a:cubicBezTo>
                    <a:pt x="60632" y="0"/>
                    <a:pt x="72821" y="5049"/>
                    <a:pt x="81808" y="14036"/>
                  </a:cubicBezTo>
                  <a:cubicBezTo>
                    <a:pt x="90796" y="23023"/>
                    <a:pt x="95845" y="35213"/>
                    <a:pt x="95845" y="47922"/>
                  </a:cubicBezTo>
                  <a:lnTo>
                    <a:pt x="95845" y="2473918"/>
                  </a:lnTo>
                  <a:cubicBezTo>
                    <a:pt x="95845" y="2500385"/>
                    <a:pt x="74389" y="2521841"/>
                    <a:pt x="47922" y="2521841"/>
                  </a:cubicBezTo>
                  <a:lnTo>
                    <a:pt x="47922" y="2521841"/>
                  </a:lnTo>
                  <a:cubicBezTo>
                    <a:pt x="21456" y="2521841"/>
                    <a:pt x="0" y="2500385"/>
                    <a:pt x="0" y="2473918"/>
                  </a:cubicBezTo>
                  <a:lnTo>
                    <a:pt x="0" y="47922"/>
                  </a:lnTo>
                  <a:cubicBezTo>
                    <a:pt x="0" y="21456"/>
                    <a:pt x="21456" y="0"/>
                    <a:pt x="47922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>
                <a:solidFill>
                  <a:srgbClr val="763880"/>
                </a:solidFill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95845" cy="257899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srgbClr val="763880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8592"/>
            <a:ext cx="4169819" cy="1012238"/>
          </a:xfrm>
          <a:prstGeom prst="rect">
            <a:avLst/>
          </a:prstGeom>
        </p:spPr>
      </p:pic>
      <p:sp>
        <p:nvSpPr>
          <p:cNvPr id="8" name="TextBox 9"/>
          <p:cNvSpPr txBox="1"/>
          <p:nvPr/>
        </p:nvSpPr>
        <p:spPr>
          <a:xfrm>
            <a:off x="1609892" y="4145459"/>
            <a:ext cx="15687508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5000" dirty="0" smtClean="0">
                <a:solidFill>
                  <a:srgbClr val="763880"/>
                </a:solidFill>
                <a:latin typeface="Poppins Ultra-Bold"/>
              </a:rPr>
              <a:t>What is our end goal? What do we want out of TikTok?</a:t>
            </a:r>
            <a:endParaRPr lang="en-US" sz="5000" dirty="0">
              <a:solidFill>
                <a:schemeClr val="bg1">
                  <a:lumMod val="65000"/>
                </a:schemeClr>
              </a:solidFill>
              <a:latin typeface="Poppins Ultra-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560008" y="2307725"/>
            <a:ext cx="10732554" cy="2217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9"/>
              </a:lnSpc>
            </a:pPr>
            <a:r>
              <a:rPr lang="en-US" sz="12999" dirty="0">
                <a:solidFill>
                  <a:srgbClr val="763880"/>
                </a:solidFill>
                <a:latin typeface="Poppins Ultra-Bold"/>
              </a:rPr>
              <a:t>Questions?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529168"/>
            <a:ext cx="5355771" cy="1300132"/>
          </a:xfrm>
          <a:prstGeom prst="rect">
            <a:avLst/>
          </a:prstGeom>
        </p:spPr>
      </p:pic>
      <p:sp>
        <p:nvSpPr>
          <p:cNvPr id="4" name="TextBox 7"/>
          <p:cNvSpPr txBox="1"/>
          <p:nvPr/>
        </p:nvSpPr>
        <p:spPr>
          <a:xfrm>
            <a:off x="2244585" y="9029700"/>
            <a:ext cx="13363400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87"/>
              </a:lnSpc>
            </a:pPr>
            <a:r>
              <a:rPr lang="en-US" sz="2419" dirty="0" smtClean="0">
                <a:solidFill>
                  <a:srgbClr val="763880"/>
                </a:solidFill>
                <a:latin typeface="Poppins Ultra-Bold"/>
              </a:rPr>
              <a:t>Finn Fitzgerald – </a:t>
            </a:r>
            <a:r>
              <a:rPr lang="en-US" sz="2419" dirty="0" smtClean="0">
                <a:solidFill>
                  <a:srgbClr val="763880"/>
                </a:solidFill>
                <a:latin typeface="Poppins Ultra-Bold"/>
                <a:hlinkClick r:id="rId4"/>
              </a:rPr>
              <a:t>f.fitzgerald@dcbank.org.uk</a:t>
            </a:r>
            <a:endParaRPr lang="en-US" sz="2419" dirty="0" smtClean="0">
              <a:solidFill>
                <a:srgbClr val="763880"/>
              </a:solidFill>
              <a:latin typeface="Poppins Ultra-Bold"/>
            </a:endParaRPr>
          </a:p>
          <a:p>
            <a:pPr algn="ctr">
              <a:lnSpc>
                <a:spcPts val="3387"/>
              </a:lnSpc>
            </a:pPr>
            <a:r>
              <a:rPr lang="en-US" sz="2419" dirty="0" smtClean="0">
                <a:solidFill>
                  <a:srgbClr val="763880"/>
                </a:solidFill>
                <a:latin typeface="Poppins Ultra-Bold"/>
              </a:rPr>
              <a:t>Savannah </a:t>
            </a:r>
            <a:r>
              <a:rPr lang="en-US" sz="2419" dirty="0">
                <a:solidFill>
                  <a:srgbClr val="763880"/>
                </a:solidFill>
                <a:latin typeface="Poppins Ultra-Bold"/>
              </a:rPr>
              <a:t>Thompson </a:t>
            </a:r>
            <a:r>
              <a:rPr lang="en-US" sz="2419" dirty="0" smtClean="0">
                <a:solidFill>
                  <a:srgbClr val="763880"/>
                </a:solidFill>
                <a:latin typeface="Poppins Ultra-Bold"/>
                <a:hlinkClick r:id="rId5"/>
              </a:rPr>
              <a:t>s.thompson@dcbank.org.uk</a:t>
            </a:r>
            <a:endParaRPr lang="en-US" sz="2419" dirty="0" smtClean="0">
              <a:solidFill>
                <a:srgbClr val="763880"/>
              </a:solidFill>
              <a:latin typeface="Poppins Ultra-Bold"/>
            </a:endParaRPr>
          </a:p>
        </p:txBody>
      </p:sp>
      <p:sp>
        <p:nvSpPr>
          <p:cNvPr id="5" name="TextBox 9"/>
          <p:cNvSpPr txBox="1"/>
          <p:nvPr/>
        </p:nvSpPr>
        <p:spPr>
          <a:xfrm>
            <a:off x="1801585" y="7886700"/>
            <a:ext cx="1424940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3600" dirty="0" smtClean="0">
                <a:solidFill>
                  <a:srgbClr val="763880"/>
                </a:solidFill>
                <a:latin typeface="Poppins Ultra-Bold"/>
              </a:rPr>
              <a:t>Email us for PowerPoint content or if you have an questions.</a:t>
            </a:r>
            <a:endParaRPr lang="en-US" sz="3600" dirty="0">
              <a:solidFill>
                <a:srgbClr val="763880"/>
              </a:solidFill>
              <a:latin typeface="Poppins Ultra-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1609892" y="1572922"/>
            <a:ext cx="8969531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5000" dirty="0" smtClean="0">
                <a:solidFill>
                  <a:srgbClr val="763880"/>
                </a:solidFill>
                <a:latin typeface="Poppins Ultra-Bold"/>
              </a:rPr>
              <a:t>Useful URL’s </a:t>
            </a:r>
            <a:endParaRPr lang="en-US" sz="5000" dirty="0">
              <a:solidFill>
                <a:srgbClr val="763880"/>
              </a:solidFill>
              <a:latin typeface="Poppins Ultra-Bold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8592"/>
            <a:ext cx="4169819" cy="1012238"/>
          </a:xfrm>
          <a:prstGeom prst="rect">
            <a:avLst/>
          </a:prstGeom>
        </p:spPr>
      </p:pic>
      <p:sp>
        <p:nvSpPr>
          <p:cNvPr id="4" name="TextBox 9"/>
          <p:cNvSpPr txBox="1"/>
          <p:nvPr/>
        </p:nvSpPr>
        <p:spPr>
          <a:xfrm>
            <a:off x="1609892" y="2774632"/>
            <a:ext cx="16373308" cy="64017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763880"/>
                </a:solidFill>
                <a:latin typeface="Poppins Bold" panose="020B0604020202020204" charset="0"/>
                <a:cs typeface="Poppins Bold" panose="020B0604020202020204" charset="0"/>
              </a:rPr>
              <a:t>CU </a:t>
            </a:r>
            <a:r>
              <a:rPr lang="en-GB" sz="3200" dirty="0" smtClean="0">
                <a:solidFill>
                  <a:srgbClr val="763880"/>
                </a:solidFill>
                <a:latin typeface="Poppins Bold" panose="020B0604020202020204" charset="0"/>
                <a:cs typeface="Poppins Bold" panose="020B0604020202020204" charset="0"/>
              </a:rPr>
              <a:t>Insight Article </a:t>
            </a:r>
            <a:r>
              <a:rPr lang="en-GB" sz="3200" dirty="0">
                <a:solidFill>
                  <a:srgbClr val="763880"/>
                </a:solidFill>
                <a:latin typeface="Poppins Bold" panose="020B0604020202020204" charset="0"/>
                <a:cs typeface="Poppins Bold" panose="020B0604020202020204" charset="0"/>
              </a:rPr>
              <a:t>- </a:t>
            </a:r>
            <a:r>
              <a:rPr lang="en-GB" sz="3200" dirty="0">
                <a:solidFill>
                  <a:srgbClr val="763880"/>
                </a:solidFill>
                <a:latin typeface="Poppins Bold" panose="020B0604020202020204" charset="0"/>
                <a:cs typeface="Poppins Bold" panose="020B0604020202020204" charset="0"/>
                <a:hlinkClick r:id="rId4"/>
              </a:rPr>
              <a:t>https://www.cuinsight.com/hey-credit-union-marketers-its-time-to-talk-tiktok</a:t>
            </a:r>
            <a:r>
              <a:rPr lang="en-GB" sz="3200" dirty="0" smtClean="0">
                <a:solidFill>
                  <a:srgbClr val="763880"/>
                </a:solidFill>
                <a:latin typeface="Poppins Bold" panose="020B0604020202020204" charset="0"/>
                <a:cs typeface="Poppins Bold" panose="020B0604020202020204" charset="0"/>
                <a:hlinkClick r:id="rId4"/>
              </a:rPr>
              <a:t>/</a:t>
            </a:r>
            <a:endParaRPr lang="en-GB" sz="3200" dirty="0" smtClean="0">
              <a:solidFill>
                <a:srgbClr val="763880"/>
              </a:solidFill>
              <a:latin typeface="Poppins Bold" panose="020B0604020202020204" charset="0"/>
              <a:cs typeface="Poppins Bold" panose="020B060402020202020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763880"/>
              </a:solidFill>
              <a:latin typeface="Poppins Bold" panose="020B0604020202020204" charset="0"/>
              <a:cs typeface="Poppins Bold" panose="020B060402020202020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763880"/>
                </a:solidFill>
                <a:latin typeface="Poppins Bold" panose="020B0604020202020204" charset="0"/>
                <a:cs typeface="Poppins Bold" panose="020B0604020202020204" charset="0"/>
              </a:rPr>
              <a:t>TikTok </a:t>
            </a:r>
            <a:r>
              <a:rPr lang="en-GB" sz="3200" dirty="0">
                <a:solidFill>
                  <a:srgbClr val="763880"/>
                </a:solidFill>
                <a:latin typeface="Poppins Bold" panose="020B0604020202020204" charset="0"/>
                <a:cs typeface="Poppins Bold" panose="020B0604020202020204" charset="0"/>
              </a:rPr>
              <a:t>for Business </a:t>
            </a:r>
            <a:r>
              <a:rPr lang="en-GB" sz="3200" dirty="0" smtClean="0">
                <a:solidFill>
                  <a:srgbClr val="763880"/>
                </a:solidFill>
                <a:latin typeface="Poppins Bold" panose="020B0604020202020204" charset="0"/>
                <a:cs typeface="Poppins Bold" panose="020B0604020202020204" charset="0"/>
              </a:rPr>
              <a:t>- </a:t>
            </a:r>
            <a:r>
              <a:rPr lang="en-GB" sz="3200" dirty="0">
                <a:latin typeface="Poppins Bold" panose="020B0604020202020204" charset="0"/>
                <a:cs typeface="Poppins Bold" panose="020B0604020202020204" charset="0"/>
                <a:hlinkClick r:id="rId5"/>
              </a:rPr>
              <a:t>https://</a:t>
            </a:r>
            <a:r>
              <a:rPr lang="en-GB" sz="3200" dirty="0" smtClean="0">
                <a:latin typeface="Poppins Bold" panose="020B0604020202020204" charset="0"/>
                <a:cs typeface="Poppins Bold" panose="020B0604020202020204" charset="0"/>
                <a:hlinkClick r:id="rId5"/>
              </a:rPr>
              <a:t>zurl.co/kb4V</a:t>
            </a:r>
            <a:endParaRPr lang="en-GB" sz="3200" dirty="0" smtClean="0">
              <a:latin typeface="Poppins Bold" panose="020B0604020202020204" charset="0"/>
              <a:cs typeface="Poppins Bold" panose="020B060402020202020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GB" sz="3200" dirty="0">
              <a:latin typeface="Poppins Bold" panose="020B0604020202020204" charset="0"/>
              <a:cs typeface="Poppins Bold" panose="020B060402020202020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763880"/>
                </a:solidFill>
                <a:latin typeface="Poppins Bold" panose="020B0604020202020204" charset="0"/>
                <a:cs typeface="Poppins Bold" panose="020B0604020202020204" charset="0"/>
              </a:rPr>
              <a:t>Creating an account - </a:t>
            </a:r>
            <a:r>
              <a:rPr lang="en-GB" sz="3200" dirty="0">
                <a:latin typeface="Poppins Bold" panose="020B0604020202020204" charset="0"/>
                <a:cs typeface="Poppins Bold" panose="020B0604020202020204" charset="0"/>
                <a:hlinkClick r:id="rId6"/>
              </a:rPr>
              <a:t>https://</a:t>
            </a:r>
            <a:r>
              <a:rPr lang="en-GB" sz="3200" dirty="0" smtClean="0">
                <a:latin typeface="Poppins Bold" panose="020B0604020202020204" charset="0"/>
                <a:cs typeface="Poppins Bold" panose="020B0604020202020204" charset="0"/>
                <a:hlinkClick r:id="rId6"/>
              </a:rPr>
              <a:t>zurl.co/nWb9</a:t>
            </a:r>
            <a:endParaRPr lang="en-GB" sz="3200" dirty="0" smtClean="0">
              <a:latin typeface="Poppins Bold" panose="020B0604020202020204" charset="0"/>
              <a:cs typeface="Poppins Bold" panose="020B060402020202020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GB" sz="3200" dirty="0">
              <a:latin typeface="Poppins Bold" panose="020B0604020202020204" charset="0"/>
              <a:cs typeface="Poppins Bold" panose="020B060402020202020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763880"/>
                </a:solidFill>
                <a:latin typeface="Poppins Bold" panose="020B0604020202020204" charset="0"/>
                <a:cs typeface="Poppins Bold" panose="020B0604020202020204" charset="0"/>
              </a:rPr>
              <a:t>Derbyshire Community </a:t>
            </a:r>
            <a:r>
              <a:rPr lang="en-GB" sz="3200" dirty="0">
                <a:solidFill>
                  <a:srgbClr val="763880"/>
                </a:solidFill>
                <a:latin typeface="Poppins Bold" panose="020B0604020202020204" charset="0"/>
                <a:cs typeface="Poppins Bold" panose="020B0604020202020204" charset="0"/>
              </a:rPr>
              <a:t>Bank TikTok </a:t>
            </a:r>
            <a:r>
              <a:rPr lang="en-GB" sz="3200" dirty="0" smtClean="0">
                <a:solidFill>
                  <a:srgbClr val="763880"/>
                </a:solidFill>
                <a:latin typeface="Poppins Bold" panose="020B0604020202020204" charset="0"/>
                <a:cs typeface="Poppins Bold" panose="020B0604020202020204" charset="0"/>
              </a:rPr>
              <a:t>Feed on website </a:t>
            </a:r>
            <a:r>
              <a:rPr lang="en-GB" sz="3200" dirty="0">
                <a:solidFill>
                  <a:srgbClr val="763880"/>
                </a:solidFill>
                <a:latin typeface="Poppins Bold" panose="020B0604020202020204" charset="0"/>
                <a:cs typeface="Poppins Bold" panose="020B0604020202020204" charset="0"/>
              </a:rPr>
              <a:t>- </a:t>
            </a:r>
            <a:r>
              <a:rPr lang="en-GB" sz="3200" dirty="0">
                <a:latin typeface="Poppins Bold" panose="020B0604020202020204" charset="0"/>
                <a:cs typeface="Poppins Bold" panose="020B0604020202020204" charset="0"/>
                <a:hlinkClick r:id="rId7"/>
              </a:rPr>
              <a:t>https://www.dcbank.org.uk/2024/04/derbyshire-community-bank-are-on-tiktok</a:t>
            </a:r>
            <a:r>
              <a:rPr lang="en-GB" sz="3200" dirty="0" smtClean="0">
                <a:latin typeface="Poppins Bold" panose="020B0604020202020204" charset="0"/>
                <a:cs typeface="Poppins Bold" panose="020B0604020202020204" charset="0"/>
                <a:hlinkClick r:id="rId7"/>
              </a:rPr>
              <a:t>/</a:t>
            </a:r>
            <a:endParaRPr lang="en-GB" sz="3200" dirty="0" smtClean="0">
              <a:latin typeface="Poppins Bold" panose="020B0604020202020204" charset="0"/>
              <a:cs typeface="Poppins Bold" panose="020B060402020202020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GB" sz="3200" dirty="0" smtClean="0">
              <a:latin typeface="Poppins Bold" panose="020B0604020202020204" charset="0"/>
              <a:cs typeface="Poppins Bold" panose="020B0604020202020204" charset="0"/>
            </a:endParaRPr>
          </a:p>
          <a:p>
            <a:pPr fontAlgn="base"/>
            <a:endParaRPr lang="en-GB" sz="3200" dirty="0">
              <a:latin typeface="Poppins Bold" panose="020B0604020202020204" charset="0"/>
              <a:cs typeface="Poppins Bold" panose="020B0604020202020204" charset="0"/>
            </a:endParaRPr>
          </a:p>
          <a:p>
            <a:pPr fontAlgn="base"/>
            <a:endParaRPr lang="en-GB" sz="3200" dirty="0" smtClean="0">
              <a:latin typeface="Poppins Bold" panose="020B0604020202020204" charset="0"/>
              <a:cs typeface="Poppins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0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6"/>
          <p:cNvGrpSpPr/>
          <p:nvPr/>
        </p:nvGrpSpPr>
        <p:grpSpPr>
          <a:xfrm>
            <a:off x="1754312" y="1860258"/>
            <a:ext cx="13648115" cy="1814434"/>
            <a:chOff x="0" y="0"/>
            <a:chExt cx="3056929" cy="406400"/>
          </a:xfrm>
        </p:grpSpPr>
        <p:sp>
          <p:nvSpPr>
            <p:cNvPr id="14" name="Freeform 7"/>
            <p:cNvSpPr/>
            <p:nvPr/>
          </p:nvSpPr>
          <p:spPr>
            <a:xfrm>
              <a:off x="0" y="0"/>
              <a:ext cx="3056929" cy="406400"/>
            </a:xfrm>
            <a:custGeom>
              <a:avLst/>
              <a:gdLst/>
              <a:ahLst/>
              <a:cxnLst/>
              <a:rect l="l" t="t" r="r" b="b"/>
              <a:pathLst>
                <a:path w="3056929" h="406400">
                  <a:moveTo>
                    <a:pt x="2853729" y="0"/>
                  </a:moveTo>
                  <a:cubicBezTo>
                    <a:pt x="2965953" y="0"/>
                    <a:pt x="3056929" y="90976"/>
                    <a:pt x="3056929" y="203200"/>
                  </a:cubicBezTo>
                  <a:cubicBezTo>
                    <a:pt x="3056929" y="315424"/>
                    <a:pt x="2965953" y="406400"/>
                    <a:pt x="285372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8"/>
            <p:cNvSpPr txBox="1"/>
            <p:nvPr/>
          </p:nvSpPr>
          <p:spPr>
            <a:xfrm>
              <a:off x="0" y="-28575"/>
              <a:ext cx="3056929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402375" y="2305810"/>
            <a:ext cx="1235199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dirty="0" smtClean="0">
                <a:solidFill>
                  <a:srgbClr val="FCFCFC"/>
                </a:solidFill>
                <a:latin typeface="Poppins Ultra-Bold"/>
              </a:rPr>
              <a:t>Introduction</a:t>
            </a:r>
            <a:endParaRPr lang="en-US" sz="6000" dirty="0">
              <a:solidFill>
                <a:srgbClr val="FCFCFC"/>
              </a:solidFill>
              <a:latin typeface="Poppins Ultra-Bold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8592"/>
            <a:ext cx="4169819" cy="1012238"/>
          </a:xfrm>
          <a:prstGeom prst="rect">
            <a:avLst/>
          </a:prstGeom>
        </p:spPr>
      </p:pic>
      <p:sp>
        <p:nvSpPr>
          <p:cNvPr id="16" name="TextBox 9"/>
          <p:cNvSpPr txBox="1"/>
          <p:nvPr/>
        </p:nvSpPr>
        <p:spPr>
          <a:xfrm>
            <a:off x="1609893" y="4145459"/>
            <a:ext cx="3343108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5000" u="sng" dirty="0" smtClean="0">
                <a:solidFill>
                  <a:srgbClr val="763880"/>
                </a:solidFill>
                <a:latin typeface="Poppins Ultra-Bold"/>
              </a:rPr>
              <a:t>Purpose</a:t>
            </a:r>
            <a:r>
              <a:rPr lang="en-US" sz="5000" dirty="0" smtClean="0">
                <a:solidFill>
                  <a:schemeClr val="bg1">
                    <a:lumMod val="65000"/>
                  </a:schemeClr>
                </a:solidFill>
                <a:latin typeface="Poppins Ultra-Bold"/>
              </a:rPr>
              <a:t> </a:t>
            </a:r>
            <a:endParaRPr lang="en-US" sz="5000" dirty="0">
              <a:solidFill>
                <a:schemeClr val="bg1">
                  <a:lumMod val="65000"/>
                </a:schemeClr>
              </a:solidFill>
              <a:latin typeface="Poppins Ultra-Bold"/>
            </a:endParaRPr>
          </a:p>
        </p:txBody>
      </p:sp>
      <p:sp>
        <p:nvSpPr>
          <p:cNvPr id="17" name="TextBox 9"/>
          <p:cNvSpPr txBox="1"/>
          <p:nvPr/>
        </p:nvSpPr>
        <p:spPr>
          <a:xfrm>
            <a:off x="1609892" y="5000946"/>
            <a:ext cx="15535107" cy="38472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2000" dirty="0" smtClean="0">
                <a:solidFill>
                  <a:srgbClr val="763880"/>
                </a:solidFill>
                <a:latin typeface="Poppins Ultra-Bold"/>
              </a:rPr>
              <a:t>The purpose of this presentation is for the Ace Conference attendees to understand </a:t>
            </a:r>
          </a:p>
          <a:p>
            <a:pPr marL="342900" indent="-342900">
              <a:lnSpc>
                <a:spcPts val="6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63880"/>
                </a:solidFill>
                <a:latin typeface="Poppins Ultra-Bold"/>
              </a:rPr>
              <a:t>W</a:t>
            </a:r>
            <a:r>
              <a:rPr lang="en-US" sz="2000" dirty="0" smtClean="0">
                <a:solidFill>
                  <a:srgbClr val="763880"/>
                </a:solidFill>
                <a:latin typeface="Poppins Ultra-Bold"/>
              </a:rPr>
              <a:t>hat TikTok is</a:t>
            </a:r>
          </a:p>
          <a:p>
            <a:pPr marL="342900" indent="-342900">
              <a:lnSpc>
                <a:spcPts val="6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63880"/>
                </a:solidFill>
                <a:latin typeface="Poppins Ultra-Bold"/>
              </a:rPr>
              <a:t>H</a:t>
            </a:r>
            <a:r>
              <a:rPr lang="en-US" sz="2000" dirty="0" smtClean="0">
                <a:solidFill>
                  <a:srgbClr val="763880"/>
                </a:solidFill>
                <a:latin typeface="Poppins Ultra-Bold"/>
              </a:rPr>
              <a:t>ow to use it, tips &amp; tricks, creation process, editing process</a:t>
            </a:r>
          </a:p>
          <a:p>
            <a:pPr marL="342900" indent="-342900">
              <a:lnSpc>
                <a:spcPts val="6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63880"/>
                </a:solidFill>
                <a:latin typeface="Poppins Ultra-Bold"/>
              </a:rPr>
              <a:t>H</a:t>
            </a:r>
            <a:r>
              <a:rPr lang="en-US" sz="2000" dirty="0" smtClean="0">
                <a:solidFill>
                  <a:srgbClr val="763880"/>
                </a:solidFill>
                <a:latin typeface="Poppins Ultra-Bold"/>
              </a:rPr>
              <a:t>ow it can benefit your organization</a:t>
            </a:r>
          </a:p>
          <a:p>
            <a:pPr marL="342900" indent="-342900">
              <a:lnSpc>
                <a:spcPts val="6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763880"/>
                </a:solidFill>
                <a:latin typeface="Poppins Ultra-Bold"/>
              </a:rPr>
              <a:t>Derbyshire Community Banks journey &amp; experiences 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Poppins Ultra-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6"/>
          <p:cNvGrpSpPr/>
          <p:nvPr/>
        </p:nvGrpSpPr>
        <p:grpSpPr>
          <a:xfrm>
            <a:off x="1754312" y="1860258"/>
            <a:ext cx="13648115" cy="1814434"/>
            <a:chOff x="0" y="0"/>
            <a:chExt cx="3056929" cy="406400"/>
          </a:xfrm>
        </p:grpSpPr>
        <p:sp>
          <p:nvSpPr>
            <p:cNvPr id="14" name="Freeform 7"/>
            <p:cNvSpPr/>
            <p:nvPr/>
          </p:nvSpPr>
          <p:spPr>
            <a:xfrm>
              <a:off x="0" y="0"/>
              <a:ext cx="3056929" cy="406400"/>
            </a:xfrm>
            <a:custGeom>
              <a:avLst/>
              <a:gdLst/>
              <a:ahLst/>
              <a:cxnLst/>
              <a:rect l="l" t="t" r="r" b="b"/>
              <a:pathLst>
                <a:path w="3056929" h="406400">
                  <a:moveTo>
                    <a:pt x="2853729" y="0"/>
                  </a:moveTo>
                  <a:cubicBezTo>
                    <a:pt x="2965953" y="0"/>
                    <a:pt x="3056929" y="90976"/>
                    <a:pt x="3056929" y="203200"/>
                  </a:cubicBezTo>
                  <a:cubicBezTo>
                    <a:pt x="3056929" y="315424"/>
                    <a:pt x="2965953" y="406400"/>
                    <a:pt x="285372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8"/>
            <p:cNvSpPr txBox="1"/>
            <p:nvPr/>
          </p:nvSpPr>
          <p:spPr>
            <a:xfrm>
              <a:off x="0" y="-28575"/>
              <a:ext cx="3056929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402375" y="2305810"/>
            <a:ext cx="1235199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dirty="0">
                <a:solidFill>
                  <a:srgbClr val="FCFCFC"/>
                </a:solidFill>
                <a:latin typeface="Poppins Ultra-Bold"/>
              </a:rPr>
              <a:t>What is </a:t>
            </a:r>
            <a:r>
              <a:rPr lang="en-US" sz="6000" dirty="0" smtClean="0">
                <a:solidFill>
                  <a:srgbClr val="FCFCFC"/>
                </a:solidFill>
                <a:latin typeface="Poppins Ultra-Bold"/>
              </a:rPr>
              <a:t>TikTok?</a:t>
            </a:r>
            <a:endParaRPr lang="en-US" sz="6000" dirty="0">
              <a:solidFill>
                <a:srgbClr val="FCFCFC"/>
              </a:solidFill>
              <a:latin typeface="Poppins Ultra-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209800" y="4000500"/>
            <a:ext cx="13648115" cy="4937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735"/>
              </a:lnSpc>
            </a:pPr>
            <a:r>
              <a:rPr lang="en-GB" sz="3200" dirty="0">
                <a:solidFill>
                  <a:srgbClr val="763880"/>
                </a:solidFill>
                <a:latin typeface="Poppins Bold" panose="020B0604020202020204" charset="0"/>
                <a:cs typeface="Poppins Bold" panose="020B0604020202020204" charset="0"/>
              </a:rPr>
              <a:t>TikTok is a social media platform for creating, sharing and discovering short videos. The app is used by young people as an outlet to express themselves through </a:t>
            </a:r>
            <a:r>
              <a:rPr lang="en-GB" sz="3200" dirty="0" smtClean="0">
                <a:solidFill>
                  <a:srgbClr val="763880"/>
                </a:solidFill>
                <a:latin typeface="Poppins Bold" panose="020B0604020202020204" charset="0"/>
                <a:cs typeface="Poppins Bold" panose="020B0604020202020204" charset="0"/>
              </a:rPr>
              <a:t>a variety of creative ways,  TikTok users create </a:t>
            </a:r>
            <a:r>
              <a:rPr lang="en-GB" sz="3200" dirty="0">
                <a:solidFill>
                  <a:srgbClr val="763880"/>
                </a:solidFill>
                <a:latin typeface="Poppins Bold" panose="020B0604020202020204" charset="0"/>
                <a:cs typeface="Poppins Bold" panose="020B0604020202020204" charset="0"/>
              </a:rPr>
              <a:t>videos and share them across a </a:t>
            </a:r>
            <a:r>
              <a:rPr lang="en-GB" sz="3200" dirty="0" smtClean="0">
                <a:solidFill>
                  <a:srgbClr val="763880"/>
                </a:solidFill>
                <a:latin typeface="Poppins Bold" panose="020B0604020202020204" charset="0"/>
                <a:cs typeface="Poppins Bold" panose="020B0604020202020204" charset="0"/>
              </a:rPr>
              <a:t>world wide community</a:t>
            </a:r>
            <a:r>
              <a:rPr lang="en-GB" sz="3200" dirty="0">
                <a:solidFill>
                  <a:srgbClr val="763880"/>
                </a:solidFill>
                <a:latin typeface="Poppins Bold" panose="020B0604020202020204" charset="0"/>
                <a:cs typeface="Poppins Bold" panose="020B0604020202020204" charset="0"/>
              </a:rPr>
              <a:t>.</a:t>
            </a:r>
            <a:endParaRPr lang="en-US" sz="4800" dirty="0">
              <a:solidFill>
                <a:srgbClr val="763880"/>
              </a:solidFill>
              <a:latin typeface="Poppins Bold" panose="020B0604020202020204" charset="0"/>
              <a:cs typeface="Poppins Bold" panose="020B060402020202020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8592"/>
            <a:ext cx="4169819" cy="101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7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754313" y="1924047"/>
            <a:ext cx="13648115" cy="1814434"/>
            <a:chOff x="0" y="0"/>
            <a:chExt cx="3056929" cy="40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56929" cy="406400"/>
            </a:xfrm>
            <a:custGeom>
              <a:avLst/>
              <a:gdLst/>
              <a:ahLst/>
              <a:cxnLst/>
              <a:rect l="l" t="t" r="r" b="b"/>
              <a:pathLst>
                <a:path w="3056929" h="406400">
                  <a:moveTo>
                    <a:pt x="2853729" y="0"/>
                  </a:moveTo>
                  <a:cubicBezTo>
                    <a:pt x="2965953" y="0"/>
                    <a:pt x="3056929" y="90976"/>
                    <a:pt x="3056929" y="203200"/>
                  </a:cubicBezTo>
                  <a:cubicBezTo>
                    <a:pt x="3056929" y="315424"/>
                    <a:pt x="2965953" y="406400"/>
                    <a:pt x="285372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3056929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107598" y="2307389"/>
            <a:ext cx="10072804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dirty="0">
                <a:solidFill>
                  <a:srgbClr val="FCFCFC"/>
                </a:solidFill>
                <a:latin typeface="Poppins Ultra-Bold"/>
              </a:rPr>
              <a:t>Creating </a:t>
            </a:r>
            <a:r>
              <a:rPr lang="en-US" sz="6000" dirty="0" smtClean="0">
                <a:solidFill>
                  <a:srgbClr val="FCFCFC"/>
                </a:solidFill>
                <a:latin typeface="Poppins Ultra-Bold"/>
              </a:rPr>
              <a:t>Content</a:t>
            </a:r>
            <a:endParaRPr lang="en-US" sz="6000" dirty="0">
              <a:solidFill>
                <a:srgbClr val="FCFCFC"/>
              </a:solidFill>
              <a:latin typeface="Poppins Ultra-Bold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8592"/>
            <a:ext cx="4169819" cy="1012238"/>
          </a:xfrm>
          <a:prstGeom prst="rect">
            <a:avLst/>
          </a:prstGeom>
        </p:spPr>
      </p:pic>
      <p:sp>
        <p:nvSpPr>
          <p:cNvPr id="24" name="TextBox 9"/>
          <p:cNvSpPr txBox="1"/>
          <p:nvPr/>
        </p:nvSpPr>
        <p:spPr>
          <a:xfrm>
            <a:off x="1609893" y="4145459"/>
            <a:ext cx="11420308" cy="5693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763880"/>
                </a:solidFill>
                <a:latin typeface="Poppins Bold" panose="020B0604020202020204" charset="0"/>
                <a:cs typeface="Poppins Bold" panose="020B0604020202020204" charset="0"/>
              </a:rPr>
              <a:t>How to </a:t>
            </a:r>
            <a:r>
              <a:rPr lang="en-GB" sz="3200" dirty="0" smtClean="0">
                <a:solidFill>
                  <a:srgbClr val="763880"/>
                </a:solidFill>
                <a:latin typeface="Poppins Bold" panose="020B0604020202020204" charset="0"/>
                <a:cs typeface="Poppins Bold" panose="020B0604020202020204" charset="0"/>
              </a:rPr>
              <a:t>create content – Canva Design &amp; CapCut Editing  </a:t>
            </a:r>
            <a:endParaRPr lang="en-GB" sz="3200" dirty="0">
              <a:solidFill>
                <a:srgbClr val="763880"/>
              </a:solidFill>
              <a:latin typeface="Poppins Bold" panose="020B0604020202020204" charset="0"/>
              <a:cs typeface="Poppins Bold" panose="020B0604020202020204" charset="0"/>
            </a:endParaRPr>
          </a:p>
          <a:p>
            <a:pPr fontAlgn="base"/>
            <a:endParaRPr lang="en-GB" sz="3200" dirty="0">
              <a:solidFill>
                <a:srgbClr val="763880"/>
              </a:solidFill>
              <a:latin typeface="Poppins Bold" panose="020B0604020202020204" charset="0"/>
              <a:cs typeface="Poppins Bold" panose="020B060402020202020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763880"/>
                </a:solidFill>
                <a:latin typeface="Poppins Bold" panose="020B0604020202020204" charset="0"/>
                <a:cs typeface="Poppins Bold" panose="020B0604020202020204" charset="0"/>
              </a:rPr>
              <a:t>How we manage it (Zoho Social, schedule, etc.) </a:t>
            </a:r>
            <a:endParaRPr lang="en-GB" sz="3200" dirty="0" smtClean="0">
              <a:solidFill>
                <a:srgbClr val="763880"/>
              </a:solidFill>
              <a:latin typeface="Poppins Bold" panose="020B0604020202020204" charset="0"/>
              <a:cs typeface="Poppins Bold" panose="020B0604020202020204" charset="0"/>
            </a:endParaRPr>
          </a:p>
          <a:p>
            <a:pPr fontAlgn="base"/>
            <a:endParaRPr lang="en-GB" sz="3200" dirty="0" smtClean="0">
              <a:solidFill>
                <a:srgbClr val="763880"/>
              </a:solidFill>
              <a:latin typeface="Poppins Bold" panose="020B0604020202020204" charset="0"/>
              <a:cs typeface="Poppins Bold" panose="020B060402020202020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763880"/>
                </a:solidFill>
                <a:latin typeface="Poppins Bold" panose="020B0604020202020204" charset="0"/>
                <a:cs typeface="Poppins Bold" panose="020B0604020202020204" charset="0"/>
              </a:rPr>
              <a:t>What </a:t>
            </a:r>
            <a:r>
              <a:rPr lang="en-GB" sz="3200" dirty="0" smtClean="0">
                <a:solidFill>
                  <a:srgbClr val="763880"/>
                </a:solidFill>
                <a:latin typeface="Poppins Bold" panose="020B0604020202020204" charset="0"/>
                <a:cs typeface="Poppins Bold" panose="020B0604020202020204" charset="0"/>
              </a:rPr>
              <a:t>content works? </a:t>
            </a:r>
          </a:p>
          <a:p>
            <a:pPr fontAlgn="base"/>
            <a:endParaRPr lang="en-GB" sz="3200" dirty="0">
              <a:solidFill>
                <a:srgbClr val="763880"/>
              </a:solidFill>
              <a:latin typeface="Poppins Bold" panose="020B0604020202020204" charset="0"/>
              <a:cs typeface="Poppins Bold" panose="020B060402020202020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763880"/>
                </a:solidFill>
                <a:latin typeface="Poppins Bold" panose="020B0604020202020204" charset="0"/>
                <a:cs typeface="Poppins Bold" panose="020B0604020202020204" charset="0"/>
              </a:rPr>
              <a:t>When </a:t>
            </a:r>
            <a:r>
              <a:rPr lang="en-GB" sz="3200" dirty="0" smtClean="0">
                <a:solidFill>
                  <a:srgbClr val="763880"/>
                </a:solidFill>
                <a:latin typeface="Poppins Bold" panose="020B0604020202020204" charset="0"/>
                <a:cs typeface="Poppins Bold" panose="020B0604020202020204" charset="0"/>
              </a:rPr>
              <a:t>– Best time </a:t>
            </a:r>
            <a:r>
              <a:rPr lang="en-GB" sz="3200" dirty="0">
                <a:solidFill>
                  <a:srgbClr val="763880"/>
                </a:solidFill>
                <a:latin typeface="Poppins Bold" panose="020B0604020202020204" charset="0"/>
                <a:cs typeface="Poppins Bold" panose="020B0604020202020204" charset="0"/>
              </a:rPr>
              <a:t>of </a:t>
            </a:r>
            <a:r>
              <a:rPr lang="en-GB" sz="3200" dirty="0" smtClean="0">
                <a:solidFill>
                  <a:srgbClr val="763880"/>
                </a:solidFill>
                <a:latin typeface="Poppins Bold" panose="020B0604020202020204" charset="0"/>
                <a:cs typeface="Poppins Bold" panose="020B0604020202020204" charset="0"/>
              </a:rPr>
              <a:t>day? Week? Time of Year</a:t>
            </a:r>
            <a:endParaRPr lang="en-GB" sz="3200" dirty="0">
              <a:solidFill>
                <a:srgbClr val="763880"/>
              </a:solidFill>
              <a:latin typeface="Poppins Bold" panose="020B0604020202020204" charset="0"/>
              <a:cs typeface="Poppins Bold" panose="020B0604020202020204" charset="0"/>
            </a:endParaRPr>
          </a:p>
          <a:p>
            <a:pPr fontAlgn="base"/>
            <a:r>
              <a:rPr lang="en-GB" sz="3200" dirty="0">
                <a:solidFill>
                  <a:srgbClr val="763880"/>
                </a:solidFill>
                <a:latin typeface="Poppins Bold" panose="020B0604020202020204" charset="0"/>
                <a:cs typeface="Poppins Bold" panose="020B0604020202020204" charset="0"/>
              </a:rPr>
              <a:t>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763880"/>
                </a:solidFill>
                <a:latin typeface="Poppins Bold" panose="020B0604020202020204" charset="0"/>
                <a:cs typeface="Poppins Bold" panose="020B0604020202020204" charset="0"/>
              </a:rPr>
              <a:t>Who actually watches and responds to our </a:t>
            </a:r>
            <a:r>
              <a:rPr lang="en-GB" sz="3200" dirty="0" smtClean="0">
                <a:solidFill>
                  <a:srgbClr val="763880"/>
                </a:solidFill>
                <a:latin typeface="Poppins Bold" panose="020B0604020202020204" charset="0"/>
                <a:cs typeface="Poppins Bold" panose="020B0604020202020204" charset="0"/>
              </a:rPr>
              <a:t>TikTok?</a:t>
            </a:r>
            <a:r>
              <a:rPr lang="en-GB" sz="3200" dirty="0">
                <a:solidFill>
                  <a:srgbClr val="002060"/>
                </a:solidFill>
                <a:latin typeface="Poppins Bold" panose="020B0604020202020204" charset="0"/>
                <a:cs typeface="Poppins Bold" panose="020B0604020202020204" charset="0"/>
              </a:rPr>
              <a:t> </a:t>
            </a:r>
          </a:p>
          <a:p>
            <a:pPr>
              <a:lnSpc>
                <a:spcPts val="6000"/>
              </a:lnSpc>
            </a:pPr>
            <a:r>
              <a:rPr lang="en-US" sz="5000" dirty="0" smtClean="0">
                <a:solidFill>
                  <a:srgbClr val="002060"/>
                </a:solidFill>
                <a:latin typeface="Poppins Ultra-Bold"/>
              </a:rPr>
              <a:t> </a:t>
            </a:r>
            <a:endParaRPr lang="en-US" sz="5000" dirty="0">
              <a:solidFill>
                <a:srgbClr val="002060"/>
              </a:solidFill>
              <a:latin typeface="Poppins Ultra-Bold"/>
            </a:endParaRPr>
          </a:p>
        </p:txBody>
      </p:sp>
      <p:pic>
        <p:nvPicPr>
          <p:cNvPr id="1026" name="Picture 2" descr="File:Canva Logo.svg - Wikimedia Comm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4049" y="4336562"/>
            <a:ext cx="3134714" cy="117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pcut Logo PNG Transparent Images - PNG All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1" t="31885" r="-3822" b="31687"/>
          <a:stretch/>
        </p:blipFill>
        <p:spPr bwMode="auto">
          <a:xfrm>
            <a:off x="13687927" y="5789886"/>
            <a:ext cx="3429000" cy="118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fficial Zoho Logo - Branding Ki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916" y="7266237"/>
            <a:ext cx="3246885" cy="138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754313" y="1924047"/>
            <a:ext cx="13648115" cy="1814434"/>
            <a:chOff x="0" y="0"/>
            <a:chExt cx="3056929" cy="40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56929" cy="406400"/>
            </a:xfrm>
            <a:custGeom>
              <a:avLst/>
              <a:gdLst/>
              <a:ahLst/>
              <a:cxnLst/>
              <a:rect l="l" t="t" r="r" b="b"/>
              <a:pathLst>
                <a:path w="3056929" h="406400">
                  <a:moveTo>
                    <a:pt x="2853729" y="0"/>
                  </a:moveTo>
                  <a:cubicBezTo>
                    <a:pt x="2965953" y="0"/>
                    <a:pt x="3056929" y="90976"/>
                    <a:pt x="3056929" y="203200"/>
                  </a:cubicBezTo>
                  <a:cubicBezTo>
                    <a:pt x="3056929" y="315424"/>
                    <a:pt x="2965953" y="406400"/>
                    <a:pt x="285372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3056929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107598" y="2307389"/>
            <a:ext cx="10072804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dirty="0">
                <a:solidFill>
                  <a:srgbClr val="FCFCFC"/>
                </a:solidFill>
                <a:latin typeface="Poppins Ultra-Bold"/>
              </a:rPr>
              <a:t>Creating </a:t>
            </a:r>
            <a:r>
              <a:rPr lang="en-US" sz="6000" dirty="0" smtClean="0">
                <a:solidFill>
                  <a:srgbClr val="FCFCFC"/>
                </a:solidFill>
                <a:latin typeface="Poppins Ultra-Bold"/>
              </a:rPr>
              <a:t>Content</a:t>
            </a:r>
            <a:endParaRPr lang="en-US" sz="6000" dirty="0">
              <a:solidFill>
                <a:srgbClr val="FCFCFC"/>
              </a:solidFill>
              <a:latin typeface="Poppins Ultra-Bold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8592"/>
            <a:ext cx="4169819" cy="1012238"/>
          </a:xfrm>
          <a:prstGeom prst="rect">
            <a:avLst/>
          </a:prstGeom>
        </p:spPr>
      </p:pic>
      <p:sp>
        <p:nvSpPr>
          <p:cNvPr id="11" name="TextBox 9"/>
          <p:cNvSpPr txBox="1"/>
          <p:nvPr/>
        </p:nvSpPr>
        <p:spPr>
          <a:xfrm>
            <a:off x="1609892" y="4145459"/>
            <a:ext cx="5171907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5000" dirty="0" smtClean="0">
                <a:solidFill>
                  <a:srgbClr val="763880"/>
                </a:solidFill>
                <a:latin typeface="Poppins Ultra-Bold"/>
              </a:rPr>
              <a:t>Content Tips </a:t>
            </a:r>
            <a:r>
              <a:rPr lang="en-US" sz="5000" dirty="0" smtClean="0">
                <a:solidFill>
                  <a:schemeClr val="bg1">
                    <a:lumMod val="65000"/>
                  </a:schemeClr>
                </a:solidFill>
                <a:latin typeface="Poppins Ultra-Bold"/>
              </a:rPr>
              <a:t> </a:t>
            </a:r>
            <a:endParaRPr lang="en-US" sz="5000" dirty="0">
              <a:solidFill>
                <a:schemeClr val="bg1">
                  <a:lumMod val="65000"/>
                </a:schemeClr>
              </a:solidFill>
              <a:latin typeface="Poppins Ultra-Bold"/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1609892" y="4991100"/>
            <a:ext cx="15306507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763880"/>
                </a:solidFill>
                <a:latin typeface="Poppins Bold" panose="020B0604020202020204" charset="0"/>
                <a:cs typeface="Poppins Bold" panose="020B0604020202020204" charset="0"/>
              </a:rPr>
              <a:t>Memes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763880"/>
                </a:solidFill>
                <a:latin typeface="Poppins Bold" panose="020B0604020202020204" charset="0"/>
                <a:cs typeface="Poppins Bold" panose="020B0604020202020204" charset="0"/>
              </a:rPr>
              <a:t>Seasonal Events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763880"/>
                </a:solidFill>
                <a:latin typeface="Poppins Bold" panose="020B0604020202020204" charset="0"/>
                <a:cs typeface="Poppins Bold" panose="020B0604020202020204" charset="0"/>
              </a:rPr>
              <a:t>Daily posts (Friday feeling, Monday blues, excited about upcoming events)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763880"/>
                </a:solidFill>
                <a:latin typeface="Poppins Bold" panose="020B0604020202020204" charset="0"/>
                <a:cs typeface="Poppins Bold" panose="020B0604020202020204" charset="0"/>
              </a:rPr>
              <a:t>Promote services &amp; products with humorous memes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763880"/>
                </a:solidFill>
                <a:latin typeface="Poppins Bold" panose="020B0604020202020204" charset="0"/>
                <a:cs typeface="Poppins Bold" panose="020B0604020202020204" charset="0"/>
              </a:rPr>
              <a:t>Relatable content to young people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763880"/>
                </a:solidFill>
                <a:latin typeface="Poppins Bold" panose="020B0604020202020204" charset="0"/>
                <a:cs typeface="Poppins Bold" panose="020B0604020202020204" charset="0"/>
              </a:rPr>
              <a:t>Stay relevant with news &amp; trends (</a:t>
            </a:r>
            <a:r>
              <a:rPr lang="en-GB" sz="3200" dirty="0">
                <a:solidFill>
                  <a:srgbClr val="763880"/>
                </a:solidFill>
                <a:latin typeface="Poppins Bold" panose="020B0604020202020204" charset="0"/>
                <a:cs typeface="Poppins Bold" panose="020B0604020202020204" charset="0"/>
              </a:rPr>
              <a:t>Community </a:t>
            </a:r>
            <a:r>
              <a:rPr lang="en-GB" sz="3200" dirty="0" smtClean="0">
                <a:solidFill>
                  <a:srgbClr val="763880"/>
                </a:solidFill>
                <a:latin typeface="Poppins Bold" panose="020B0604020202020204" charset="0"/>
                <a:cs typeface="Poppins Bold" panose="020B0604020202020204" charset="0"/>
              </a:rPr>
              <a:t>events too)</a:t>
            </a:r>
            <a:endParaRPr lang="en-US" sz="5000" dirty="0">
              <a:solidFill>
                <a:srgbClr val="002060"/>
              </a:solidFill>
              <a:latin typeface="Poppins Ultra-Bold"/>
            </a:endParaRPr>
          </a:p>
        </p:txBody>
      </p:sp>
    </p:spTree>
    <p:extLst>
      <p:ext uri="{BB962C8B-B14F-4D97-AF65-F5344CB8AC3E}">
        <p14:creationId xmlns:p14="http://schemas.microsoft.com/office/powerpoint/2010/main" val="159137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6"/>
          <p:cNvGrpSpPr/>
          <p:nvPr/>
        </p:nvGrpSpPr>
        <p:grpSpPr>
          <a:xfrm>
            <a:off x="1754313" y="1924047"/>
            <a:ext cx="13648115" cy="1814434"/>
            <a:chOff x="0" y="0"/>
            <a:chExt cx="3056929" cy="406400"/>
          </a:xfrm>
        </p:grpSpPr>
        <p:sp>
          <p:nvSpPr>
            <p:cNvPr id="25" name="Freeform 7"/>
            <p:cNvSpPr/>
            <p:nvPr/>
          </p:nvSpPr>
          <p:spPr>
            <a:xfrm>
              <a:off x="0" y="0"/>
              <a:ext cx="3056929" cy="406400"/>
            </a:xfrm>
            <a:custGeom>
              <a:avLst/>
              <a:gdLst/>
              <a:ahLst/>
              <a:cxnLst/>
              <a:rect l="l" t="t" r="r" b="b"/>
              <a:pathLst>
                <a:path w="3056929" h="406400">
                  <a:moveTo>
                    <a:pt x="2853729" y="0"/>
                  </a:moveTo>
                  <a:cubicBezTo>
                    <a:pt x="2965953" y="0"/>
                    <a:pt x="3056929" y="90976"/>
                    <a:pt x="3056929" y="203200"/>
                  </a:cubicBezTo>
                  <a:cubicBezTo>
                    <a:pt x="3056929" y="315424"/>
                    <a:pt x="2965953" y="406400"/>
                    <a:pt x="285372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</p:spPr>
          <p:txBody>
            <a:bodyPr/>
            <a:lstStyle/>
            <a:p>
              <a:endParaRPr lang="en-GB">
                <a:solidFill>
                  <a:srgbClr val="763880"/>
                </a:solidFill>
              </a:endParaRPr>
            </a:p>
          </p:txBody>
        </p:sp>
        <p:sp>
          <p:nvSpPr>
            <p:cNvPr id="26" name="TextBox 8"/>
            <p:cNvSpPr txBox="1"/>
            <p:nvPr/>
          </p:nvSpPr>
          <p:spPr>
            <a:xfrm>
              <a:off x="0" y="-28575"/>
              <a:ext cx="3056929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>
                <a:solidFill>
                  <a:srgbClr val="763880"/>
                </a:solidFill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8592"/>
            <a:ext cx="4169819" cy="1012238"/>
          </a:xfrm>
          <a:prstGeom prst="rect">
            <a:avLst/>
          </a:prstGeom>
        </p:spPr>
      </p:pic>
      <p:sp>
        <p:nvSpPr>
          <p:cNvPr id="27" name="TextBox 9"/>
          <p:cNvSpPr txBox="1"/>
          <p:nvPr/>
        </p:nvSpPr>
        <p:spPr>
          <a:xfrm>
            <a:off x="2286000" y="2307389"/>
            <a:ext cx="12876535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dirty="0">
                <a:solidFill>
                  <a:srgbClr val="FCFCFC"/>
                </a:solidFill>
                <a:latin typeface="Poppins Ultra-Bold"/>
              </a:rPr>
              <a:t>Creating </a:t>
            </a:r>
            <a:r>
              <a:rPr lang="en-US" sz="6000" dirty="0" smtClean="0">
                <a:solidFill>
                  <a:srgbClr val="FCFCFC"/>
                </a:solidFill>
                <a:latin typeface="Poppins Ultra-Bold"/>
              </a:rPr>
              <a:t>a TikTok Campaign</a:t>
            </a:r>
            <a:endParaRPr lang="en-US" sz="6000" dirty="0">
              <a:solidFill>
                <a:srgbClr val="FCFCFC"/>
              </a:solidFill>
              <a:latin typeface="Poppins Ultra-Bold"/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1609892" y="4145459"/>
            <a:ext cx="15306507" cy="5693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763880"/>
                </a:solidFill>
                <a:latin typeface="Poppins Bold" panose="020B0604020202020204" charset="0"/>
                <a:cs typeface="Poppins Bold" panose="020B0604020202020204" charset="0"/>
              </a:rPr>
              <a:t>Campaign Name (What is the purpose of the campaign?) Loans, Savings, website promotion? Online Banking, or just entertaining content?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763880"/>
              </a:solidFill>
              <a:latin typeface="Poppins Bold" panose="020B0604020202020204" charset="0"/>
              <a:cs typeface="Poppins Bold" panose="020B060402020202020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763880"/>
                </a:solidFill>
                <a:latin typeface="Poppins Bold" panose="020B0604020202020204" charset="0"/>
                <a:cs typeface="Poppins Bold" panose="020B0604020202020204" charset="0"/>
              </a:rPr>
              <a:t>Search for examples on social media as influence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763880"/>
              </a:solidFill>
              <a:latin typeface="Poppins Bold" panose="020B0604020202020204" charset="0"/>
              <a:cs typeface="Poppins Bold" panose="020B060402020202020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763880"/>
                </a:solidFill>
                <a:latin typeface="Poppins Bold" panose="020B0604020202020204" charset="0"/>
                <a:cs typeface="Poppins Bold" panose="020B0604020202020204" charset="0"/>
              </a:rPr>
              <a:t>What outcome do you want from campaign? More Likes, followers, new members, brand awareness? </a:t>
            </a:r>
            <a:r>
              <a:rPr lang="en-GB" sz="3200" dirty="0">
                <a:solidFill>
                  <a:srgbClr val="002060"/>
                </a:solidFill>
                <a:latin typeface="Poppins Bold" panose="020B0604020202020204" charset="0"/>
                <a:cs typeface="Poppins Bold" panose="020B0604020202020204" charset="0"/>
              </a:rPr>
              <a:t> </a:t>
            </a:r>
            <a:endParaRPr lang="en-GB" sz="3200" dirty="0" smtClean="0">
              <a:solidFill>
                <a:srgbClr val="002060"/>
              </a:solidFill>
              <a:latin typeface="Poppins Bold" panose="020B0604020202020204" charset="0"/>
              <a:cs typeface="Poppins Bold" panose="020B060402020202020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002060"/>
              </a:solidFill>
              <a:latin typeface="Poppins Bold" panose="020B0604020202020204" charset="0"/>
              <a:cs typeface="Poppins Bold" panose="020B060402020202020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763880"/>
                </a:solidFill>
                <a:latin typeface="Poppins Bold" panose="020B0604020202020204" charset="0"/>
                <a:cs typeface="Poppins Bold" panose="020B0604020202020204" charset="0"/>
              </a:rPr>
              <a:t>Use surveys to help with member feedback &amp; data </a:t>
            </a:r>
            <a:endParaRPr lang="en-GB" sz="3200" dirty="0">
              <a:solidFill>
                <a:srgbClr val="763880"/>
              </a:solidFill>
              <a:latin typeface="Poppins Bold" panose="020B0604020202020204" charset="0"/>
              <a:cs typeface="Poppins Bold" panose="020B0604020202020204" charset="0"/>
            </a:endParaRPr>
          </a:p>
          <a:p>
            <a:pPr>
              <a:lnSpc>
                <a:spcPts val="6000"/>
              </a:lnSpc>
            </a:pPr>
            <a:r>
              <a:rPr lang="en-US" sz="5000" dirty="0" smtClean="0">
                <a:solidFill>
                  <a:srgbClr val="002060"/>
                </a:solidFill>
                <a:latin typeface="Poppins Ultra-Bold"/>
              </a:rPr>
              <a:t> </a:t>
            </a:r>
            <a:endParaRPr lang="en-US" sz="5000" dirty="0">
              <a:solidFill>
                <a:srgbClr val="002060"/>
              </a:solidFill>
              <a:latin typeface="Poppins Ultra-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6"/>
          <p:cNvGrpSpPr/>
          <p:nvPr/>
        </p:nvGrpSpPr>
        <p:grpSpPr>
          <a:xfrm>
            <a:off x="1754313" y="1347866"/>
            <a:ext cx="13648115" cy="1814434"/>
            <a:chOff x="0" y="0"/>
            <a:chExt cx="3056929" cy="406400"/>
          </a:xfrm>
        </p:grpSpPr>
        <p:sp>
          <p:nvSpPr>
            <p:cNvPr id="25" name="Freeform 7"/>
            <p:cNvSpPr/>
            <p:nvPr/>
          </p:nvSpPr>
          <p:spPr>
            <a:xfrm>
              <a:off x="0" y="0"/>
              <a:ext cx="3056929" cy="406400"/>
            </a:xfrm>
            <a:custGeom>
              <a:avLst/>
              <a:gdLst/>
              <a:ahLst/>
              <a:cxnLst/>
              <a:rect l="l" t="t" r="r" b="b"/>
              <a:pathLst>
                <a:path w="3056929" h="406400">
                  <a:moveTo>
                    <a:pt x="2853729" y="0"/>
                  </a:moveTo>
                  <a:cubicBezTo>
                    <a:pt x="2965953" y="0"/>
                    <a:pt x="3056929" y="90976"/>
                    <a:pt x="3056929" y="203200"/>
                  </a:cubicBezTo>
                  <a:cubicBezTo>
                    <a:pt x="3056929" y="315424"/>
                    <a:pt x="2965953" y="406400"/>
                    <a:pt x="285372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8"/>
            <p:cNvSpPr txBox="1"/>
            <p:nvPr/>
          </p:nvSpPr>
          <p:spPr>
            <a:xfrm>
              <a:off x="0" y="-28575"/>
              <a:ext cx="3056929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8592"/>
            <a:ext cx="4169819" cy="1012238"/>
          </a:xfrm>
          <a:prstGeom prst="rect">
            <a:avLst/>
          </a:prstGeom>
        </p:spPr>
      </p:pic>
      <p:sp>
        <p:nvSpPr>
          <p:cNvPr id="27" name="TextBox 9"/>
          <p:cNvSpPr txBox="1"/>
          <p:nvPr/>
        </p:nvSpPr>
        <p:spPr>
          <a:xfrm>
            <a:off x="3810000" y="1857970"/>
            <a:ext cx="10072804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dirty="0" smtClean="0">
                <a:solidFill>
                  <a:srgbClr val="FCFCFC"/>
                </a:solidFill>
                <a:latin typeface="Poppins Ultra-Bold"/>
              </a:rPr>
              <a:t>Our Examples &amp; Journey</a:t>
            </a:r>
            <a:endParaRPr lang="en-US" sz="6000" dirty="0">
              <a:solidFill>
                <a:srgbClr val="FCFCFC"/>
              </a:solidFill>
              <a:latin typeface="Poppins Ultra-Bol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55523" y="9173229"/>
            <a:ext cx="103817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Bold" panose="020B0604020202020204" charset="0"/>
                <a:cs typeface="Poppins Bold" panose="020B0604020202020204" charset="0"/>
                <a:hlinkClick r:id="rId4"/>
              </a:rPr>
              <a:t>https://www.tiktok.com/@</a:t>
            </a:r>
            <a:r>
              <a:rPr lang="en-GB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 Bold" panose="020B0604020202020204" charset="0"/>
                <a:cs typeface="Poppins Bold" panose="020B0604020202020204" charset="0"/>
                <a:hlinkClick r:id="rId4"/>
              </a:rPr>
              <a:t>dcbank_cu</a:t>
            </a:r>
            <a:endParaRPr lang="en-GB" sz="4000" dirty="0" smtClean="0">
              <a:solidFill>
                <a:schemeClr val="tx1">
                  <a:lumMod val="75000"/>
                  <a:lumOff val="25000"/>
                </a:schemeClr>
              </a:solidFill>
              <a:latin typeface="Poppins Bold" panose="020B0604020202020204" charset="0"/>
              <a:cs typeface="Poppins Bold" panose="020B06040202020202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0" r="24071"/>
          <a:stretch/>
        </p:blipFill>
        <p:spPr>
          <a:xfrm>
            <a:off x="11125200" y="3511752"/>
            <a:ext cx="2740853" cy="52108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" t="16662" r="-377" b="15922"/>
          <a:stretch/>
        </p:blipFill>
        <p:spPr>
          <a:xfrm>
            <a:off x="3323429" y="3612948"/>
            <a:ext cx="7580224" cy="510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62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6"/>
          <p:cNvGrpSpPr/>
          <p:nvPr/>
        </p:nvGrpSpPr>
        <p:grpSpPr>
          <a:xfrm>
            <a:off x="1754313" y="1924047"/>
            <a:ext cx="13648115" cy="1814434"/>
            <a:chOff x="0" y="0"/>
            <a:chExt cx="3056929" cy="406400"/>
          </a:xfrm>
        </p:grpSpPr>
        <p:sp>
          <p:nvSpPr>
            <p:cNvPr id="25" name="Freeform 7"/>
            <p:cNvSpPr/>
            <p:nvPr/>
          </p:nvSpPr>
          <p:spPr>
            <a:xfrm>
              <a:off x="0" y="0"/>
              <a:ext cx="3056929" cy="406400"/>
            </a:xfrm>
            <a:custGeom>
              <a:avLst/>
              <a:gdLst/>
              <a:ahLst/>
              <a:cxnLst/>
              <a:rect l="l" t="t" r="r" b="b"/>
              <a:pathLst>
                <a:path w="3056929" h="406400">
                  <a:moveTo>
                    <a:pt x="2853729" y="0"/>
                  </a:moveTo>
                  <a:cubicBezTo>
                    <a:pt x="2965953" y="0"/>
                    <a:pt x="3056929" y="90976"/>
                    <a:pt x="3056929" y="203200"/>
                  </a:cubicBezTo>
                  <a:cubicBezTo>
                    <a:pt x="3056929" y="315424"/>
                    <a:pt x="2965953" y="406400"/>
                    <a:pt x="285372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8"/>
            <p:cNvSpPr txBox="1"/>
            <p:nvPr/>
          </p:nvSpPr>
          <p:spPr>
            <a:xfrm>
              <a:off x="0" y="-28575"/>
              <a:ext cx="3056929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8592"/>
            <a:ext cx="4169819" cy="1012238"/>
          </a:xfrm>
          <a:prstGeom prst="rect">
            <a:avLst/>
          </a:prstGeom>
        </p:spPr>
      </p:pic>
      <p:sp>
        <p:nvSpPr>
          <p:cNvPr id="27" name="TextBox 9"/>
          <p:cNvSpPr txBox="1"/>
          <p:nvPr/>
        </p:nvSpPr>
        <p:spPr>
          <a:xfrm>
            <a:off x="4107598" y="2307389"/>
            <a:ext cx="10072804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dirty="0" smtClean="0">
                <a:solidFill>
                  <a:srgbClr val="FCFCFC"/>
                </a:solidFill>
                <a:latin typeface="Poppins Ultra-Bold"/>
              </a:rPr>
              <a:t>Warnings &amp; Challenges</a:t>
            </a:r>
            <a:endParaRPr lang="en-US" sz="6000" dirty="0">
              <a:solidFill>
                <a:srgbClr val="FCFCFC"/>
              </a:solidFill>
              <a:latin typeface="Poppins Ultra-Bold"/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1609892" y="4145459"/>
            <a:ext cx="15306507" cy="54168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763880"/>
                </a:solidFill>
                <a:latin typeface="Poppins Bold" panose="020B0604020202020204" charset="0"/>
                <a:cs typeface="Poppins Bold" panose="020B0604020202020204" charset="0"/>
              </a:rPr>
              <a:t>Time commitment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GB" sz="3200" dirty="0" smtClean="0">
              <a:solidFill>
                <a:srgbClr val="763880"/>
              </a:solidFill>
              <a:latin typeface="Poppins Bold" panose="020B0604020202020204" charset="0"/>
              <a:cs typeface="Poppins Bold" panose="020B060402020202020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763880"/>
                </a:solidFill>
                <a:latin typeface="Poppins Bold" panose="020B0604020202020204" charset="0"/>
                <a:cs typeface="Poppins Bold" panose="020B0604020202020204" charset="0"/>
              </a:rPr>
              <a:t>Creative Ideas 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GB" sz="3200" dirty="0" smtClean="0">
              <a:solidFill>
                <a:srgbClr val="763880"/>
              </a:solidFill>
              <a:latin typeface="Poppins Bold" panose="020B0604020202020204" charset="0"/>
              <a:cs typeface="Poppins Bold" panose="020B060402020202020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763880"/>
                </a:solidFill>
                <a:latin typeface="Poppins Bold" panose="020B0604020202020204" charset="0"/>
                <a:cs typeface="Poppins Bold" panose="020B0604020202020204" charset="0"/>
              </a:rPr>
              <a:t>Consistency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GB" sz="3200" dirty="0" smtClean="0">
              <a:solidFill>
                <a:srgbClr val="763880"/>
              </a:solidFill>
              <a:latin typeface="Poppins Bold" panose="020B0604020202020204" charset="0"/>
              <a:cs typeface="Poppins Bold" panose="020B060402020202020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763880"/>
                </a:solidFill>
                <a:latin typeface="Poppins Bold" panose="020B0604020202020204" charset="0"/>
                <a:cs typeface="Poppins Bold" panose="020B0604020202020204" charset="0"/>
              </a:rPr>
              <a:t> Education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763880"/>
              </a:solidFill>
              <a:latin typeface="Poppins Bold" panose="020B0604020202020204" charset="0"/>
              <a:cs typeface="Poppins Bold" panose="020B060402020202020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763880"/>
                </a:solidFill>
                <a:latin typeface="Poppins Bold" panose="020B0604020202020204" charset="0"/>
                <a:cs typeface="Poppins Bold" panose="020B0604020202020204" charset="0"/>
              </a:rPr>
              <a:t>Knowing the balance of informative messaging &amp; entertainment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763880"/>
              </a:solidFill>
              <a:latin typeface="Poppins Bold" panose="020B0604020202020204" charset="0"/>
              <a:cs typeface="Poppins Bold" panose="020B060402020202020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763880"/>
                </a:solidFill>
                <a:latin typeface="Poppins Bold" panose="020B0604020202020204" charset="0"/>
                <a:cs typeface="Poppins Bold" panose="020B0604020202020204" charset="0"/>
              </a:rPr>
              <a:t>Original content  </a:t>
            </a:r>
            <a:endParaRPr lang="en-US" sz="5000" dirty="0">
              <a:solidFill>
                <a:srgbClr val="002060"/>
              </a:solidFill>
              <a:latin typeface="Poppins Ultra-Bold"/>
            </a:endParaRPr>
          </a:p>
        </p:txBody>
      </p:sp>
    </p:spTree>
    <p:extLst>
      <p:ext uri="{BB962C8B-B14F-4D97-AF65-F5344CB8AC3E}">
        <p14:creationId xmlns:p14="http://schemas.microsoft.com/office/powerpoint/2010/main" val="414781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1609892" y="1572922"/>
            <a:ext cx="8969531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5000" dirty="0">
                <a:solidFill>
                  <a:srgbClr val="763880"/>
                </a:solidFill>
                <a:latin typeface="Poppins Ultra-Bold"/>
              </a:rPr>
              <a:t>Analytics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8592"/>
            <a:ext cx="4169819" cy="1012238"/>
          </a:xfrm>
          <a:prstGeom prst="rect">
            <a:avLst/>
          </a:prstGeom>
        </p:spPr>
      </p:pic>
      <p:sp>
        <p:nvSpPr>
          <p:cNvPr id="4" name="TextBox 9"/>
          <p:cNvSpPr txBox="1"/>
          <p:nvPr/>
        </p:nvSpPr>
        <p:spPr>
          <a:xfrm>
            <a:off x="1609891" y="2664455"/>
            <a:ext cx="8969531" cy="691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3200" dirty="0" smtClean="0">
                <a:solidFill>
                  <a:srgbClr val="763880"/>
                </a:solidFill>
                <a:latin typeface="Poppins Ultra-Bold"/>
              </a:rPr>
              <a:t>(To be added closer to presentation)</a:t>
            </a:r>
            <a:endParaRPr lang="en-US" sz="3200" dirty="0">
              <a:solidFill>
                <a:srgbClr val="763880"/>
              </a:solidFill>
              <a:latin typeface="Poppins Ultra-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F56BBB341CB44BAA1C40C8F3318B5E" ma:contentTypeVersion="15" ma:contentTypeDescription="Create a new document." ma:contentTypeScope="" ma:versionID="83a7ddfdc34bfe359c81465a6397ed74">
  <xsd:schema xmlns:xsd="http://www.w3.org/2001/XMLSchema" xmlns:xs="http://www.w3.org/2001/XMLSchema" xmlns:p="http://schemas.microsoft.com/office/2006/metadata/properties" xmlns:ns2="c88828a1-6091-4735-b0ff-6d98b68d5826" xmlns:ns3="dbef7cc2-3c2a-4f34-9405-e87138610be2" targetNamespace="http://schemas.microsoft.com/office/2006/metadata/properties" ma:root="true" ma:fieldsID="de23b64fc892836fbf1f4f25d7b9918b" ns2:_="" ns3:_="">
    <xsd:import namespace="c88828a1-6091-4735-b0ff-6d98b68d5826"/>
    <xsd:import namespace="dbef7cc2-3c2a-4f34-9405-e87138610b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8828a1-6091-4735-b0ff-6d98b68d58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d28a1e2-7f76-4ad7-8813-5007cb9319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ef7cc2-3c2a-4f34-9405-e87138610be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379a297-6576-4877-a3d3-841de06e4461}" ma:internalName="TaxCatchAll" ma:showField="CatchAllData" ma:web="dbef7cc2-3c2a-4f34-9405-e87138610b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88828a1-6091-4735-b0ff-6d98b68d5826">
      <Terms xmlns="http://schemas.microsoft.com/office/infopath/2007/PartnerControls"/>
    </lcf76f155ced4ddcb4097134ff3c332f>
    <TaxCatchAll xmlns="dbef7cc2-3c2a-4f34-9405-e87138610be2" xsi:nil="true"/>
  </documentManagement>
</p:properties>
</file>

<file path=customXml/itemProps1.xml><?xml version="1.0" encoding="utf-8"?>
<ds:datastoreItem xmlns:ds="http://schemas.openxmlformats.org/officeDocument/2006/customXml" ds:itemID="{41DB4201-6BA5-42F3-B968-3B3410C3C9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649478-8524-4BE7-B1A3-D55EB088E1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8828a1-6091-4735-b0ff-6d98b68d5826"/>
    <ds:schemaRef ds:uri="dbef7cc2-3c2a-4f34-9405-e87138610b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EE99948-F213-452D-9430-1C3B4DA3383F}">
  <ds:schemaRefs>
    <ds:schemaRef ds:uri="http://purl.org/dc/elements/1.1/"/>
    <ds:schemaRef ds:uri="http://schemas.microsoft.com/office/2006/metadata/properties"/>
    <ds:schemaRef ds:uri="dbef7cc2-3c2a-4f34-9405-e87138610be2"/>
    <ds:schemaRef ds:uri="c88828a1-6091-4735-b0ff-6d98b68d5826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417</Words>
  <Application>Microsoft Office PowerPoint</Application>
  <PresentationFormat>Custom</PresentationFormat>
  <Paragraphs>109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Poppins Bold</vt:lpstr>
      <vt:lpstr>Poppins Ultra-Bold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Email Marketing Presentation</dc:title>
  <dc:creator>David Harris</dc:creator>
  <cp:lastModifiedBy>Finn Fitzgerald</cp:lastModifiedBy>
  <cp:revision>24</cp:revision>
  <dcterms:created xsi:type="dcterms:W3CDTF">2006-08-16T00:00:00Z</dcterms:created>
  <dcterms:modified xsi:type="dcterms:W3CDTF">2024-05-22T08:22:24Z</dcterms:modified>
  <dc:identifier>DAF-p2ahebI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0x01010078F56BBB341CB44BAA1C40C8F3318B5E</vt:lpwstr>
  </property>
</Properties>
</file>